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9"/>
  </p:notesMasterIdLst>
  <p:sldIdLst>
    <p:sldId id="258" r:id="rId3"/>
    <p:sldId id="353" r:id="rId4"/>
    <p:sldId id="370" r:id="rId5"/>
    <p:sldId id="386" r:id="rId6"/>
    <p:sldId id="388" r:id="rId7"/>
    <p:sldId id="421" r:id="rId8"/>
    <p:sldId id="423" r:id="rId9"/>
    <p:sldId id="391" r:id="rId10"/>
    <p:sldId id="400" r:id="rId11"/>
    <p:sldId id="399" r:id="rId12"/>
    <p:sldId id="402" r:id="rId13"/>
    <p:sldId id="328" r:id="rId14"/>
    <p:sldId id="403" r:id="rId15"/>
    <p:sldId id="410" r:id="rId16"/>
    <p:sldId id="411" r:id="rId17"/>
    <p:sldId id="412" r:id="rId18"/>
    <p:sldId id="413" r:id="rId19"/>
    <p:sldId id="414" r:id="rId20"/>
    <p:sldId id="393" r:id="rId21"/>
    <p:sldId id="419" r:id="rId22"/>
    <p:sldId id="424" r:id="rId23"/>
    <p:sldId id="425" r:id="rId24"/>
    <p:sldId id="415" r:id="rId25"/>
    <p:sldId id="420" r:id="rId26"/>
    <p:sldId id="418" r:id="rId27"/>
    <p:sldId id="426" r:id="rId28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54" autoAdjust="0"/>
  </p:normalViewPr>
  <p:slideViewPr>
    <p:cSldViewPr>
      <p:cViewPr>
        <p:scale>
          <a:sx n="135" d="100"/>
          <a:sy n="135" d="100"/>
        </p:scale>
        <p:origin x="-80" y="80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9.em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 to Data Science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>
                <a:latin typeface="Helvetica"/>
                <a:cs typeface="Helvetica"/>
              </a:rPr>
              <a:t>Problem:</a:t>
            </a:r>
            <a:r>
              <a:rPr lang="en-US" kern="0" dirty="0" smtClean="0">
                <a:latin typeface="Helvetica"/>
                <a:cs typeface="Helvetica"/>
              </a:rPr>
              <a:t> 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>
              <a:latin typeface="Helvetica"/>
              <a:cs typeface="Helvetica"/>
            </a:endParaRPr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>
                <a:latin typeface="Helvetica"/>
                <a:cs typeface="Helvetica"/>
              </a:rPr>
              <a:t>Goal:  </a:t>
            </a:r>
            <a:r>
              <a:rPr lang="en-US" kern="0" dirty="0" smtClean="0">
                <a:latin typeface="Helvetica"/>
                <a:cs typeface="Helvetica"/>
              </a:rPr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>
                <a:latin typeface="Helvetica"/>
                <a:cs typeface="Helvetica"/>
              </a:rPr>
              <a:t>Data: </a:t>
            </a:r>
            <a:r>
              <a:rPr lang="en-US" sz="2000" b="1" kern="0" dirty="0" smtClean="0">
                <a:latin typeface="Helvetica"/>
                <a:cs typeface="Helvetica"/>
              </a:rPr>
              <a:t> </a:t>
            </a:r>
            <a:r>
              <a:rPr lang="en-US" sz="2000" kern="0" dirty="0" smtClean="0">
                <a:latin typeface="Helvetica"/>
                <a:cs typeface="Helvetica"/>
              </a:rPr>
              <a:t>16 </a:t>
            </a:r>
            <a:r>
              <a:rPr lang="en-US" sz="2000" kern="0" dirty="0">
                <a:latin typeface="Helvetica"/>
                <a:cs typeface="Helvetica"/>
              </a:rPr>
              <a:t>vital </a:t>
            </a:r>
            <a:r>
              <a:rPr lang="en-US" sz="2000" kern="0" dirty="0" smtClean="0">
                <a:latin typeface="Helvetica"/>
                <a:cs typeface="Helvetica"/>
              </a:rPr>
              <a:t>signs such as </a:t>
            </a:r>
            <a:r>
              <a:rPr lang="en-US" sz="2000" kern="0" dirty="0">
                <a:latin typeface="Helvetica"/>
                <a:cs typeface="Helvetica"/>
              </a:rPr>
              <a:t>heart rate, respiration rate</a:t>
            </a:r>
            <a:r>
              <a:rPr lang="en-US" sz="2000" kern="0" dirty="0" smtClean="0">
                <a:latin typeface="Helvetica"/>
                <a:cs typeface="Helvetica"/>
              </a:rPr>
              <a:t>, and </a:t>
            </a:r>
            <a:r>
              <a:rPr lang="en-US" sz="2000" kern="0" dirty="0">
                <a:latin typeface="Helvetica"/>
                <a:cs typeface="Helvetica"/>
              </a:rPr>
              <a:t>blood </a:t>
            </a:r>
            <a:r>
              <a:rPr lang="en-US" sz="2000" kern="0" dirty="0" smtClean="0">
                <a:latin typeface="Helvetica"/>
                <a:cs typeface="Helvetica"/>
              </a:rPr>
              <a:t>pressure</a:t>
            </a:r>
            <a:r>
              <a:rPr lang="en-US" sz="2000" kern="0" dirty="0">
                <a:latin typeface="Helvetica"/>
                <a:cs typeface="Helvetica"/>
              </a:rPr>
              <a:t>.</a:t>
            </a:r>
            <a:endParaRPr lang="en-US" sz="2000" b="1" kern="0" dirty="0" smtClean="0">
              <a:solidFill>
                <a:schemeClr val="tx1"/>
              </a:solidFill>
              <a:latin typeface="Helvetica"/>
              <a:ea typeface="+mn-ea"/>
              <a:cs typeface="Helvetica"/>
            </a:endParaRP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Helvetica"/>
              <a:ea typeface="+mn-ea"/>
              <a:cs typeface="Helvetica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Helvetica"/>
                <a:ea typeface="+mn-ea"/>
                <a:cs typeface="Helvetica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Helvetica"/>
                <a:ea typeface="+mn-ea"/>
                <a:cs typeface="Helvetica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Helvetica"/>
                <a:ea typeface="+mn-ea"/>
                <a:cs typeface="Helvetica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Helvetica"/>
                <a:ea typeface="+mn-ea"/>
                <a:cs typeface="Helvetica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Helvetica"/>
                <a:ea typeface="+mn-ea"/>
                <a:cs typeface="Helvetica"/>
              </a:rPr>
              <a:t>to predict the onset of infection 24 hours before the traditional symptoms of infection appear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537" y="4788058"/>
            <a:ext cx="7165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/>
              <a:t>Image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www.babycaretips4u.com/wp-content/uploads/2014/03/premature-baby.jpg</a:t>
            </a:r>
          </a:p>
          <a:p>
            <a:pPr algn="l"/>
            <a:r>
              <a:rPr lang="en-US" sz="1000" b="1" dirty="0" smtClean="0"/>
              <a:t>Case Study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www.amazon.com/Big-Data-Revolution-Transform-Think/dp/0544002695</a:t>
            </a:r>
            <a:endParaRPr lang="en-US" sz="1000" dirty="0"/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#2: Automating Government Paper-Pushing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04901"/>
            <a:ext cx="60960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>
                <a:latin typeface="Helvetica"/>
                <a:cs typeface="Helvetica"/>
              </a:rPr>
              <a:t>Problem:</a:t>
            </a:r>
            <a:r>
              <a:rPr lang="en-US" kern="0" dirty="0" smtClean="0">
                <a:latin typeface="Helvetica"/>
                <a:cs typeface="Helvetica"/>
              </a:rPr>
              <a:t>  Processing disability claims at the Social Security Administration is a time-intensive process, with many claims taking over 2 years to adjudicate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>
              <a:latin typeface="Helvetica"/>
              <a:cs typeface="Helvetica"/>
            </a:endParaRPr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>
                <a:latin typeface="Helvetica"/>
                <a:cs typeface="Helvetica"/>
              </a:rPr>
              <a:t>Goal: </a:t>
            </a:r>
            <a:r>
              <a:rPr lang="en-US" b="1" kern="0" dirty="0">
                <a:latin typeface="Helvetica"/>
                <a:cs typeface="Helvetica"/>
              </a:rPr>
              <a:t> </a:t>
            </a:r>
            <a:r>
              <a:rPr lang="en-US" kern="0" dirty="0" smtClean="0">
                <a:latin typeface="Helvetica"/>
                <a:cs typeface="Helvetica"/>
              </a:rPr>
              <a:t>Automate the approval of a subset of the “simplest” disability claims.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>
              <a:latin typeface="Helvetica"/>
              <a:cs typeface="Helvetica"/>
            </a:endParaRPr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>
                <a:latin typeface="Helvetica"/>
                <a:cs typeface="Helvetica"/>
              </a:rPr>
              <a:t>Data: </a:t>
            </a:r>
            <a:r>
              <a:rPr lang="en-US" kern="0" dirty="0" smtClean="0">
                <a:latin typeface="Helvetica"/>
                <a:cs typeface="Helvetica"/>
              </a:rPr>
              <a:t>Free text in the claims form.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736" y="3848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buFont typeface="Lucida Grande"/>
              <a:buNone/>
            </a:pPr>
            <a:r>
              <a:rPr lang="en-US" sz="2000" b="1" kern="0" dirty="0">
                <a:latin typeface="Helvetica"/>
                <a:cs typeface="Helvetica"/>
              </a:rPr>
              <a:t>Impact: </a:t>
            </a:r>
            <a:r>
              <a:rPr lang="en-US" sz="2000" b="1" kern="0" dirty="0" smtClean="0">
                <a:latin typeface="Helvetica"/>
                <a:cs typeface="Helvetica"/>
              </a:rPr>
              <a:t> </a:t>
            </a:r>
            <a:r>
              <a:rPr lang="en-US" sz="2000" kern="0" dirty="0" smtClean="0">
                <a:latin typeface="Helvetica"/>
                <a:cs typeface="Helvetica"/>
              </a:rPr>
              <a:t>Able to fully automate 20% of the simplest claims. Rating accuracy of the algorithm is higher than the average claims examiner.</a:t>
            </a:r>
            <a:endParaRPr lang="en-US" sz="2000" kern="0" dirty="0">
              <a:latin typeface="Helvetica"/>
              <a:cs typeface="Helvetica"/>
            </a:endParaRPr>
          </a:p>
        </p:txBody>
      </p:sp>
      <p:pic>
        <p:nvPicPr>
          <p:cNvPr id="6148" name="Picture 4" descr="http://honda.house.gov/sites/honda.house.gov/files/wysiwyg_uploaded/SSA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5" y="1257300"/>
            <a:ext cx="1782532" cy="17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637" y="4762500"/>
            <a:ext cx="9119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000" b="1" dirty="0" smtClean="0"/>
              <a:t>Case Study: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smtClean="0"/>
              <a:t>datamininglab.com/images/case-studies/ERI_Text_Mining_SSA_Claims_for_Disability_Approval.pdf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0742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Mining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MINING WORKFLOW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81099"/>
            <a:ext cx="8167852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0.	Define the problem / question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I. 	Identify </a:t>
            </a:r>
            <a:r>
              <a:rPr lang="en-US" sz="2400" b="1" dirty="0"/>
              <a:t>and collect </a:t>
            </a:r>
            <a:r>
              <a:rPr lang="en-US" sz="2400" b="1" dirty="0" smtClean="0"/>
              <a:t>data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II. 	Explore and prepare data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III. 	Build and evaluate model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IV. 	Communicate </a:t>
            </a:r>
            <a:r>
              <a:rPr lang="en-US" sz="2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5285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0. Define the </a:t>
            </a:r>
            <a:br>
              <a:rPr lang="en-US" sz="7500" dirty="0" smtClean="0"/>
            </a:br>
            <a:r>
              <a:rPr lang="en-US" sz="7500" dirty="0" smtClean="0"/>
              <a:t>Problem / </a:t>
            </a:r>
            <a:br>
              <a:rPr lang="en-US" sz="7500" dirty="0" smtClean="0"/>
            </a:br>
            <a:r>
              <a:rPr lang="en-US" sz="7500" dirty="0" smtClean="0"/>
              <a:t>Question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infection before it occurs?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claim approval from the start of the process?</a:t>
            </a:r>
          </a:p>
        </p:txBody>
      </p:sp>
    </p:spTree>
    <p:extLst>
      <p:ext uri="{BB962C8B-B14F-4D97-AF65-F5344CB8AC3E}">
        <p14:creationId xmlns:p14="http://schemas.microsoft.com/office/powerpoint/2010/main" val="2489295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IDENTIFY AND </a:t>
            </a:r>
            <a:br>
              <a:rPr lang="en-US" sz="7500" dirty="0" smtClean="0"/>
            </a:br>
            <a:r>
              <a:rPr lang="en-US" sz="7500" dirty="0" smtClean="0"/>
              <a:t>COLLECT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Heart </a:t>
            </a:r>
            <a:r>
              <a:rPr lang="en-US" sz="1600" b="1" dirty="0">
                <a:solidFill>
                  <a:schemeClr val="bg1"/>
                </a:solidFill>
              </a:rPr>
              <a:t>Rate, Blood Pressure</a:t>
            </a:r>
            <a:r>
              <a:rPr lang="en-US" sz="1600" b="1" dirty="0" smtClean="0">
                <a:solidFill>
                  <a:schemeClr val="bg1"/>
                </a:solidFill>
              </a:rPr>
              <a:t>, weight, etc.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Free form text on the </a:t>
            </a:r>
            <a:r>
              <a:rPr lang="en-US" sz="1600" b="1" dirty="0">
                <a:solidFill>
                  <a:schemeClr val="bg1"/>
                </a:solidFill>
              </a:rPr>
              <a:t>claim </a:t>
            </a:r>
            <a:r>
              <a:rPr lang="en-US" sz="1600" b="1" dirty="0" smtClean="0">
                <a:solidFill>
                  <a:schemeClr val="bg1"/>
                </a:solidFill>
              </a:rPr>
              <a:t>form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EXPLORE, CLEAN</a:t>
            </a:r>
            <a:br>
              <a:rPr lang="en-US" sz="7500" dirty="0" smtClean="0"/>
            </a:br>
            <a:r>
              <a:rPr lang="en-US" sz="7500" dirty="0" smtClean="0"/>
              <a:t>AND </a:t>
            </a:r>
            <a:br>
              <a:rPr lang="en-US" sz="7500" dirty="0" smtClean="0"/>
            </a:br>
            <a:r>
              <a:rPr lang="en-US" sz="7500" dirty="0" smtClean="0"/>
              <a:t>PREPARE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617017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Aggregate data at the minute </a:t>
            </a:r>
            <a:r>
              <a:rPr lang="en-US" sz="1600" b="1" dirty="0" smtClean="0">
                <a:solidFill>
                  <a:schemeClr val="bg1"/>
                </a:solidFill>
              </a:rPr>
              <a:t>level, delete outliers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617017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Cluster like words, throw out common phrases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BUILD AND</a:t>
            </a:r>
            <a:br>
              <a:rPr lang="en-US" sz="7500" dirty="0" smtClean="0"/>
            </a:br>
            <a:r>
              <a:rPr lang="en-US" sz="7500" dirty="0" smtClean="0"/>
              <a:t>EVALUATE Models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Compare </a:t>
            </a:r>
            <a:r>
              <a:rPr lang="en-US" sz="1600" b="1" dirty="0" smtClean="0">
                <a:solidFill>
                  <a:schemeClr val="bg1"/>
                </a:solidFill>
              </a:rPr>
              <a:t>performance of decision </a:t>
            </a:r>
            <a:r>
              <a:rPr lang="en-US" sz="1600" b="1" dirty="0">
                <a:solidFill>
                  <a:schemeClr val="bg1"/>
                </a:solidFill>
              </a:rPr>
              <a:t>t</a:t>
            </a:r>
            <a:r>
              <a:rPr lang="en-US" sz="1600" b="1" dirty="0" smtClean="0">
                <a:solidFill>
                  <a:schemeClr val="bg1"/>
                </a:solidFill>
              </a:rPr>
              <a:t>ree and logistic </a:t>
            </a:r>
            <a:r>
              <a:rPr lang="en-US" sz="1600" b="1" dirty="0">
                <a:solidFill>
                  <a:schemeClr val="bg1"/>
                </a:solidFill>
              </a:rPr>
              <a:t>r</a:t>
            </a:r>
            <a:r>
              <a:rPr lang="en-US" sz="1600" b="1" dirty="0" smtClean="0">
                <a:solidFill>
                  <a:schemeClr val="bg1"/>
                </a:solidFill>
              </a:rPr>
              <a:t>egression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Look at error rate of with </a:t>
            </a:r>
            <a:r>
              <a:rPr lang="en-US" sz="1600" b="1" dirty="0">
                <a:solidFill>
                  <a:schemeClr val="bg1"/>
                </a:solidFill>
              </a:rPr>
              <a:t>Naïve Bayes </a:t>
            </a:r>
            <a:r>
              <a:rPr lang="en-US" sz="1600" b="1" dirty="0" smtClean="0">
                <a:solidFill>
                  <a:schemeClr val="bg1"/>
                </a:solidFill>
              </a:rPr>
              <a:t>classifier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COMMUNICATE </a:t>
            </a:r>
            <a:br>
              <a:rPr lang="en-US" sz="7500" dirty="0" smtClean="0"/>
            </a:br>
            <a:r>
              <a:rPr lang="en-US" sz="7500" dirty="0" smtClean="0"/>
              <a:t>RESULTS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custom dashboard for doctors and nurses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 smtClean="0">
                <a:solidFill>
                  <a:schemeClr val="bg1"/>
                </a:solidFill>
              </a:rPr>
              <a:t>Create automated model with output alerts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 smtClean="0"/>
              <a:t>III. Qualities of a good data scientist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10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  	WHAT IS A DATA SCIENTIST?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	How Data Scientists Add Value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  	the Data Mining Workflow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 	Qualities of a good Data Scientist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AGENDA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20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3717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PROACTIVELY </a:t>
            </a:r>
            <a:br>
              <a:rPr lang="en-US" sz="7200" dirty="0" smtClean="0"/>
            </a:br>
            <a:r>
              <a:rPr lang="en-US" sz="7200" dirty="0" smtClean="0"/>
              <a:t>FINDS OPPORTUNITIES</a:t>
            </a:r>
            <a:br>
              <a:rPr lang="en-US" sz="7200" dirty="0" smtClean="0"/>
            </a:br>
            <a:r>
              <a:rPr lang="en-US" sz="7200" dirty="0" smtClean="0"/>
              <a:t>FOR WORK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16028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21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3717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Clearly defines data and engineering needs, THE delivered product, and success metrics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93070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22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3717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Fully explores data before building the model (AND PROMISING RESULTS)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47715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23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524139" cy="37227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 smtClean="0"/>
              <a:t>Understands </a:t>
            </a:r>
            <a:br>
              <a:rPr lang="en-US" sz="7200" dirty="0" smtClean="0"/>
            </a:br>
            <a:r>
              <a:rPr lang="en-US" sz="7200" dirty="0" smtClean="0"/>
              <a:t>the pros &amp; cons </a:t>
            </a:r>
            <a:br>
              <a:rPr lang="en-US" sz="7200" dirty="0" smtClean="0"/>
            </a:br>
            <a:r>
              <a:rPr lang="en-US" sz="7200" dirty="0" smtClean="0"/>
              <a:t>of different techniques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12622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3717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Retains a healthy skepticism of the model’s ACCURACY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88653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066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COMMUNICATES CLEARLY WITH BOTH BUSINESS OWNERS AND SOFTWARE ENGINEERS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402067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3717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Under-promises and over-delivers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47715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dirty="0" smtClean="0"/>
              <a:t>. WHAT is A Data Scientist?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2" t="16552" r="30793" b="50000"/>
          <a:stretch/>
        </p:blipFill>
        <p:spPr bwMode="auto">
          <a:xfrm>
            <a:off x="1404937" y="1485900"/>
            <a:ext cx="6664753" cy="333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23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184" r="31310" b="43540"/>
          <a:stretch/>
        </p:blipFill>
        <p:spPr bwMode="auto">
          <a:xfrm>
            <a:off x="1633537" y="1333500"/>
            <a:ext cx="5896303" cy="345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02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606" y="952500"/>
            <a:ext cx="3735112" cy="384174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14337" y="1257300"/>
            <a:ext cx="4419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Data Scientists are currently defined more by their set of skills than they type of work they do. </a:t>
            </a:r>
          </a:p>
          <a:p>
            <a:pPr marL="457200" indent="-457200" algn="l">
              <a:buFont typeface="Arial"/>
              <a:buChar char="•"/>
            </a:pPr>
            <a:endParaRPr lang="en-US" sz="20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Data Science is a direct byproduct of tech companies’ desire to expand the role of engineering to other parts of their business.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7510462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MAKES A DATA SCIENTIST DIFFERENT FROM A DATA ANALYST?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4337" y="1257300"/>
            <a:ext cx="44196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Data Scientists typically have degrees or training in econometrics, applied math, and statistics. </a:t>
            </a:r>
          </a:p>
          <a:p>
            <a:pPr marL="457200" indent="-457200" algn="l"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Data Scientists develop rigorous, reproducible approaches. </a:t>
            </a:r>
          </a:p>
          <a:p>
            <a:pPr marL="457200" indent="-457200" algn="l"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Data Scientists work with tools and technologies typically reserved for software engineers.</a:t>
            </a:r>
          </a:p>
          <a:p>
            <a:pPr marL="457200" indent="-457200" algn="l"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Data Scientists develop predictive models that automatically take action on new data, without the need for human interaction. </a:t>
            </a:r>
          </a:p>
          <a:p>
            <a:pPr marL="457200" indent="-457200" algn="l"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457200" indent="-457200" algn="l"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606" y="952500"/>
            <a:ext cx="3735112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471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dirty="0" smtClean="0"/>
              <a:t>. How Data Scientists Add Value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86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028700"/>
            <a:ext cx="5257800" cy="3810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 smtClean="0">
                <a:latin typeface="Helvetica"/>
                <a:cs typeface="Helvetica"/>
              </a:rPr>
              <a:t>Data mining techniques generally add value by doing one of four things: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arenR"/>
            </a:pPr>
            <a:r>
              <a:rPr lang="en-US" sz="1600" dirty="0" smtClean="0">
                <a:latin typeface="Helvetica"/>
                <a:cs typeface="Helvetica"/>
              </a:rPr>
              <a:t>Predicting the bad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sz="1600" dirty="0" smtClean="0">
                <a:latin typeface="Helvetica"/>
                <a:cs typeface="Helvetica"/>
              </a:rPr>
              <a:t>Identifying </a:t>
            </a:r>
            <a:r>
              <a:rPr lang="en-US" sz="1600" dirty="0">
                <a:latin typeface="Helvetica"/>
                <a:cs typeface="Helvetica"/>
              </a:rPr>
              <a:t>the good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sz="1600" dirty="0">
                <a:latin typeface="Helvetica"/>
                <a:cs typeface="Helvetica"/>
              </a:rPr>
              <a:t>Automating existing </a:t>
            </a:r>
            <a:r>
              <a:rPr lang="en-US" sz="1600" dirty="0" smtClean="0">
                <a:latin typeface="Helvetica"/>
                <a:cs typeface="Helvetica"/>
              </a:rPr>
              <a:t>processes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sz="1600" dirty="0">
                <a:latin typeface="Helvetica"/>
                <a:cs typeface="Helvetica"/>
              </a:rPr>
              <a:t>Identifying patterns in </a:t>
            </a:r>
            <a:r>
              <a:rPr lang="en-US" sz="1600" dirty="0" smtClean="0">
                <a:latin typeface="Helvetica"/>
                <a:cs typeface="Helvetica"/>
              </a:rPr>
              <a:t>data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endParaRPr lang="en-US" sz="1600" dirty="0">
              <a:latin typeface="Helvetica"/>
              <a:cs typeface="Helvetic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latin typeface="Helvetica"/>
                <a:cs typeface="Helvetica"/>
              </a:rPr>
              <a:t>Data scientists can be found within many </a:t>
            </a:r>
            <a:r>
              <a:rPr lang="en-US" sz="1600" dirty="0" smtClean="0">
                <a:latin typeface="Helvetica"/>
                <a:cs typeface="Helvetica"/>
              </a:rPr>
              <a:t>fields. </a:t>
            </a:r>
            <a:r>
              <a:rPr lang="en-US" sz="1600" dirty="0">
                <a:latin typeface="Helvetica"/>
                <a:cs typeface="Helvetica"/>
              </a:rPr>
              <a:t>let’s look at some additional examples to motivate this course.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582" r="48296"/>
          <a:stretch/>
        </p:blipFill>
        <p:spPr>
          <a:xfrm>
            <a:off x="6586537" y="1181100"/>
            <a:ext cx="1812192" cy="344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8880</TotalTime>
  <Pages>0</Pages>
  <Words>1089</Words>
  <Characters>0</Characters>
  <Application>Microsoft Macintosh PowerPoint</Application>
  <PresentationFormat>Custom</PresentationFormat>
  <Lines>0</Lines>
  <Paragraphs>178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GA_Instructor_Template_Deck</vt:lpstr>
      <vt:lpstr>Agenda</vt:lpstr>
      <vt:lpstr> DATA SCIENCE Class 1: Intro to Data Science</vt:lpstr>
      <vt:lpstr> i.    WHAT IS A DATA SCIENTIST? Ii. How Data Scientists Add Value IIi.    the Data Mining Workflow Iv.   Qualities of a good Data Scientist</vt:lpstr>
      <vt:lpstr>i. WHAT is A Data Scientist?</vt:lpstr>
      <vt:lpstr>PowerPoint Presentation</vt:lpstr>
      <vt:lpstr>PowerPoint Presentation</vt:lpstr>
      <vt:lpstr>PowerPoint Presentation</vt:lpstr>
      <vt:lpstr>PowerPoint Presentation</vt:lpstr>
      <vt:lpstr>I. How Data Scientists Add Value</vt:lpstr>
      <vt:lpstr>PowerPoint Presentation</vt:lpstr>
      <vt:lpstr>PowerPoint Presentation</vt:lpstr>
      <vt:lpstr>PowerPoint Presentation</vt:lpstr>
      <vt:lpstr>Ii. the data Mining workflow</vt:lpstr>
      <vt:lpstr>PowerPoint Presentation</vt:lpstr>
      <vt:lpstr>0. Define the  Problem /  Question</vt:lpstr>
      <vt:lpstr>I. IDENTIFY AND  COLLECT DATA</vt:lpstr>
      <vt:lpstr>II. EXPLORE, CLEAN AND  PREPARE DATA</vt:lpstr>
      <vt:lpstr>III. BUILD AND EVALUATE Models</vt:lpstr>
      <vt:lpstr>IV. COMMUNICATE  RESULTS</vt:lpstr>
      <vt:lpstr>III. Qualities of a good data scientist</vt:lpstr>
      <vt:lpstr>PROACTIVELY  FINDS OPPORTUNITIES FOR WORK</vt:lpstr>
      <vt:lpstr>Clearly defines data and engineering needs, THE delivered product, and success metrics</vt:lpstr>
      <vt:lpstr>Fully explores data before building the model (AND PROMISING RESULTS)</vt:lpstr>
      <vt:lpstr>Understands  the pros &amp; cons  of different techniques</vt:lpstr>
      <vt:lpstr>Retains a healthy skepticism of the model’s ACCURACY</vt:lpstr>
      <vt:lpstr>COMMUNICATES CLEARLY WITH BOTH BUSINESS OWNERS AND SOFTWARE ENGINEERS</vt:lpstr>
      <vt:lpstr>Under-promises and over-delivers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Velislava Petkova</cp:lastModifiedBy>
  <cp:revision>602</cp:revision>
  <dcterms:modified xsi:type="dcterms:W3CDTF">2015-01-17T21:29:51Z</dcterms:modified>
</cp:coreProperties>
</file>